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7"/>
  </p:notesMasterIdLst>
  <p:sldIdLst>
    <p:sldId id="256" r:id="rId2"/>
    <p:sldId id="257" r:id="rId3"/>
    <p:sldId id="258" r:id="rId4"/>
    <p:sldId id="259" r:id="rId5"/>
    <p:sldId id="260" r:id="rId6"/>
  </p:sldIdLst>
  <p:sldSz cx="14630400" cy="8229600"/>
  <p:notesSz cx="8229600" cy="14630400"/>
  <p:embeddedFontLst>
    <p:embeddedFont>
      <p:font typeface="Geist" pitchFamily="2" charset="77"/>
      <p:regular r:id="rId8"/>
    </p:embeddedFont>
  </p:embeddedFontLst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6746"/>
    <a:srgbClr val="E0F6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460"/>
    <p:restoredTop sz="94610"/>
  </p:normalViewPr>
  <p:slideViewPr>
    <p:cSldViewPr snapToGrid="0" snapToObjects="1">
      <p:cViewPr varScale="1">
        <p:scale>
          <a:sx n="88" d="100"/>
          <a:sy n="88" d="100"/>
        </p:scale>
        <p:origin x="216" y="6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72097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  <p:txBody>
          <a:bodyPr/>
          <a:lstStyle/>
          <a:p>
            <a:endParaRPr lang="en-DE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  <p:txBody>
          <a:bodyPr/>
          <a:lstStyle/>
          <a:p>
            <a:endParaRPr lang="en-DE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  <p:txBody>
          <a:bodyPr/>
          <a:lstStyle/>
          <a:p>
            <a:endParaRPr lang="en-DE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  <p:txBody>
          <a:bodyPr/>
          <a:lstStyle/>
          <a:p>
            <a:endParaRPr lang="en-DE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  <p:txBody>
          <a:bodyPr/>
          <a:lstStyle/>
          <a:p>
            <a:endParaRPr lang="en-DE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547104"/>
            <a:ext cx="7556421" cy="11339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DotShoppingList: Smarter einkaufen, nachhaltiger leben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6280190" y="3907869"/>
            <a:ext cx="7556421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Wie unsere App zu den globalen Nachhaltigkeitszielen (SDGs) beiträgt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6280190" y="4956691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Entdecken Sie, wie DotShoppingList Ihren Alltag vereinfacht und gleichzeitig einen positiven Beitrag für unsere Welt leistet.</a:t>
            </a:r>
            <a:endParaRPr lang="en-US" sz="175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E06487A-36A9-94A0-8E00-699F9D7875DE}"/>
              </a:ext>
            </a:extLst>
          </p:cNvPr>
          <p:cNvSpPr/>
          <p:nvPr/>
        </p:nvSpPr>
        <p:spPr>
          <a:xfrm>
            <a:off x="12842697" y="7705618"/>
            <a:ext cx="1695236" cy="431515"/>
          </a:xfrm>
          <a:prstGeom prst="rect">
            <a:avLst/>
          </a:prstGeom>
          <a:solidFill>
            <a:srgbClr val="E0F6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479846" y="134350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Das Kernproblem: 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3296364" y="2392442"/>
            <a:ext cx="803755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Der unkoordinierte Einkauf</a:t>
            </a:r>
            <a:endParaRPr lang="en-US" sz="4450" dirty="0"/>
          </a:p>
        </p:txBody>
      </p:sp>
      <p:sp>
        <p:nvSpPr>
          <p:cNvPr id="4" name="Text 2"/>
          <p:cNvSpPr/>
          <p:nvPr/>
        </p:nvSpPr>
        <p:spPr>
          <a:xfrm>
            <a:off x="793790" y="366819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16746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Die Situation</a:t>
            </a:r>
            <a:endParaRPr lang="en-US" sz="2200" dirty="0">
              <a:solidFill>
                <a:srgbClr val="016746"/>
              </a:solidFill>
            </a:endParaRPr>
          </a:p>
        </p:txBody>
      </p:sp>
      <p:sp>
        <p:nvSpPr>
          <p:cNvPr id="5" name="Text 3"/>
          <p:cNvSpPr/>
          <p:nvPr/>
        </p:nvSpPr>
        <p:spPr>
          <a:xfrm>
            <a:off x="793790" y="4249341"/>
            <a:ext cx="3933349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Für Mehrpersonenhaushalte ist der wöchentliche Einkauf oft ein unkoordinierter Prozess. Analoge Zettelwirtschaft führt zu Fehlern und Stress im Alltag.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5288161" y="366819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Das Problem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5288161" y="4249341"/>
            <a:ext cx="3933349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Es fehlt ein zentrales, digitales Werkzeug. Eine Echtzeit-Synchronisation des Einkaufs für alle Mitglieder ist entscheidend und bisher kaum gegeben.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9782532" y="366819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Die Auswirkung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9782532" y="4249341"/>
            <a:ext cx="4069199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Vergessene Artikel, Doppelkäufe und erhebliche Lebensmittelverschwendung belasten nicht nur den Geldbeutel, sondern auch unsere Umwelt nachhaltig.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93790" y="652307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Diese ineffizienten Gewohnheiten tragen direkt zu globalen Herausforderungen bei, die wir gemeinsam adressieren müssen.</a:t>
            </a:r>
            <a:endParaRPr lang="en-US" sz="175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7D45FD0-D83B-2A1A-8717-3F26B2D2254D}"/>
              </a:ext>
            </a:extLst>
          </p:cNvPr>
          <p:cNvSpPr/>
          <p:nvPr/>
        </p:nvSpPr>
        <p:spPr>
          <a:xfrm>
            <a:off x="12842697" y="7705618"/>
            <a:ext cx="1695236" cy="431515"/>
          </a:xfrm>
          <a:prstGeom prst="rect">
            <a:avLst/>
          </a:prstGeom>
          <a:solidFill>
            <a:srgbClr val="E0F6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74388"/>
            <a:ext cx="730948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Funktionen im Überblick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936796"/>
            <a:ext cx="566976" cy="56697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644253" y="3071455"/>
            <a:ext cx="308050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16746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Webbasiert &amp; Schnell</a:t>
            </a:r>
            <a:endParaRPr lang="en-US" sz="2200" dirty="0">
              <a:solidFill>
                <a:srgbClr val="016746"/>
              </a:solidFill>
            </a:endParaRPr>
          </a:p>
        </p:txBody>
      </p:sp>
      <p:sp>
        <p:nvSpPr>
          <p:cNvPr id="5" name="Text 2"/>
          <p:cNvSpPr/>
          <p:nvPr/>
        </p:nvSpPr>
        <p:spPr>
          <a:xfrm>
            <a:off x="1644253" y="3561874"/>
            <a:ext cx="552914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Greifen Sie jederzeit von jedem Gerät über den Browser auf Ihre Einkaufslisten zu – schnell und unkompliziert.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6884" y="2936796"/>
            <a:ext cx="566976" cy="56697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8307348" y="3071455"/>
            <a:ext cx="351353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16746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Sicherheit &amp; Verwaltung</a:t>
            </a:r>
            <a:endParaRPr lang="en-US" sz="2200" dirty="0">
              <a:solidFill>
                <a:srgbClr val="016746"/>
              </a:solidFill>
            </a:endParaRPr>
          </a:p>
        </p:txBody>
      </p:sp>
      <p:sp>
        <p:nvSpPr>
          <p:cNvPr id="8" name="Text 4"/>
          <p:cNvSpPr/>
          <p:nvPr/>
        </p:nvSpPr>
        <p:spPr>
          <a:xfrm>
            <a:off x="8307348" y="3561874"/>
            <a:ext cx="552926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Mit Ihrem Benutzerkonto bleiben Ihre Daten sicher, werden automatisch synchronisiert und übersichtlich organisiert.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5104209"/>
            <a:ext cx="566976" cy="56697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644253" y="5238869"/>
            <a:ext cx="369808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16746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Einfache Listenerstellung</a:t>
            </a:r>
            <a:endParaRPr lang="en-US" sz="2200" dirty="0">
              <a:solidFill>
                <a:srgbClr val="016746"/>
              </a:solidFill>
            </a:endParaRPr>
          </a:p>
        </p:txBody>
      </p:sp>
      <p:sp>
        <p:nvSpPr>
          <p:cNvPr id="11" name="Text 6"/>
          <p:cNvSpPr/>
          <p:nvPr/>
        </p:nvSpPr>
        <p:spPr>
          <a:xfrm>
            <a:off x="1644253" y="5729288"/>
            <a:ext cx="552914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Einfache Erstellung und Anpassung von Einkaufslisten mit wenigen Klicks.</a:t>
            </a:r>
            <a:endParaRPr lang="en-US" sz="17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56884" y="5104209"/>
            <a:ext cx="566976" cy="566976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8307348" y="52388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16746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Kollaboration</a:t>
            </a:r>
            <a:endParaRPr lang="en-US" sz="2200" dirty="0">
              <a:solidFill>
                <a:srgbClr val="016746"/>
              </a:solidFill>
            </a:endParaRPr>
          </a:p>
        </p:txBody>
      </p:sp>
      <p:sp>
        <p:nvSpPr>
          <p:cNvPr id="14" name="Text 8"/>
          <p:cNvSpPr/>
          <p:nvPr/>
        </p:nvSpPr>
        <p:spPr>
          <a:xfrm>
            <a:off x="8307348" y="5729288"/>
            <a:ext cx="552926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Laden Sie Familie oder Freunde per E-Mail ein, um Ihre Einkaufsliste gemeinsam in Echtzeit zu pflegen.</a:t>
            </a:r>
            <a:endParaRPr lang="en-US" sz="175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938AD43-EE25-1202-A455-545D343D0E87}"/>
              </a:ext>
            </a:extLst>
          </p:cNvPr>
          <p:cNvSpPr/>
          <p:nvPr/>
        </p:nvSpPr>
        <p:spPr>
          <a:xfrm>
            <a:off x="12842697" y="7705618"/>
            <a:ext cx="1695236" cy="431515"/>
          </a:xfrm>
          <a:prstGeom prst="rect">
            <a:avLst/>
          </a:prstGeom>
          <a:solidFill>
            <a:srgbClr val="E0F6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14350" y="537448"/>
            <a:ext cx="8115300" cy="9184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8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UN-Ziel 12: Nachhaltiger Konsum &amp; Produktion</a:t>
            </a:r>
            <a:endParaRPr lang="en-US" sz="2850" dirty="0"/>
          </a:p>
        </p:txBody>
      </p:sp>
      <p:sp>
        <p:nvSpPr>
          <p:cNvPr id="4" name="Text 1"/>
          <p:cNvSpPr/>
          <p:nvPr/>
        </p:nvSpPr>
        <p:spPr>
          <a:xfrm>
            <a:off x="514350" y="1676281"/>
            <a:ext cx="6654522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Kernbeitrag: Reduzierung der Lebensmittelverschwendung</a:t>
            </a:r>
            <a:endParaRPr lang="en-US" sz="1700" dirty="0"/>
          </a:p>
        </p:txBody>
      </p:sp>
      <p:sp>
        <p:nvSpPr>
          <p:cNvPr id="5" name="Text 2"/>
          <p:cNvSpPr/>
          <p:nvPr/>
        </p:nvSpPr>
        <p:spPr>
          <a:xfrm>
            <a:off x="514350" y="2172295"/>
            <a:ext cx="8115300" cy="4705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DotShoppingList ist ein direktes Werkzeug zur Erreichung dieses global wichtigen Ziels, indem es bewussteres Handeln fördert:</a:t>
            </a:r>
            <a:endParaRPr lang="en-US" sz="1150" dirty="0"/>
          </a:p>
        </p:txBody>
      </p:sp>
      <p:sp>
        <p:nvSpPr>
          <p:cNvPr id="6" name="Shape 3"/>
          <p:cNvSpPr/>
          <p:nvPr/>
        </p:nvSpPr>
        <p:spPr>
          <a:xfrm>
            <a:off x="514350" y="2808089"/>
            <a:ext cx="8115300" cy="1318141"/>
          </a:xfrm>
          <a:prstGeom prst="roundRect">
            <a:avLst>
              <a:gd name="adj" fmla="val 10036"/>
            </a:avLst>
          </a:prstGeom>
          <a:solidFill>
            <a:srgbClr val="E5F9F2">
              <a:alpha val="95000"/>
            </a:srgbClr>
          </a:solidFill>
          <a:ln w="15240">
            <a:solidFill>
              <a:srgbClr val="B7D5CA"/>
            </a:solidFill>
            <a:prstDash val="solid"/>
          </a:ln>
        </p:spPr>
        <p:txBody>
          <a:bodyPr/>
          <a:lstStyle/>
          <a:p>
            <a:endParaRPr lang="en-DE"/>
          </a:p>
        </p:txBody>
      </p:sp>
      <p:sp>
        <p:nvSpPr>
          <p:cNvPr id="7" name="Shape 4"/>
          <p:cNvSpPr/>
          <p:nvPr/>
        </p:nvSpPr>
        <p:spPr>
          <a:xfrm>
            <a:off x="529590" y="2823329"/>
            <a:ext cx="8084820" cy="440888"/>
          </a:xfrm>
          <a:prstGeom prst="roundRect">
            <a:avLst>
              <a:gd name="adj" fmla="val 25856"/>
            </a:avLst>
          </a:prstGeom>
          <a:solidFill>
            <a:srgbClr val="D1EFE4"/>
          </a:solidFill>
          <a:ln/>
        </p:spPr>
        <p:txBody>
          <a:bodyPr/>
          <a:lstStyle/>
          <a:p>
            <a:endParaRPr lang="en-DE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1748" y="2902148"/>
            <a:ext cx="220385" cy="275511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676513" y="3411141"/>
            <a:ext cx="1837253" cy="2295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00" b="1" dirty="0">
                <a:solidFill>
                  <a:srgbClr val="016746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Gezielter Einkauf</a:t>
            </a:r>
            <a:endParaRPr lang="en-US" sz="1400" dirty="0">
              <a:solidFill>
                <a:srgbClr val="016746"/>
              </a:solidFill>
            </a:endParaRPr>
          </a:p>
        </p:txBody>
      </p:sp>
      <p:sp>
        <p:nvSpPr>
          <p:cNvPr id="10" name="Text 6"/>
          <p:cNvSpPr/>
          <p:nvPr/>
        </p:nvSpPr>
        <p:spPr>
          <a:xfrm>
            <a:off x="676513" y="3728799"/>
            <a:ext cx="7790974" cy="2352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Verhindert Impuls- und Doppelkäufe, da nur das Nötigste auf der Liste steht. Dies schont Ressourcen effektiv.</a:t>
            </a:r>
            <a:endParaRPr lang="en-US" sz="1150" dirty="0"/>
          </a:p>
        </p:txBody>
      </p:sp>
      <p:sp>
        <p:nvSpPr>
          <p:cNvPr id="11" name="Shape 7"/>
          <p:cNvSpPr/>
          <p:nvPr/>
        </p:nvSpPr>
        <p:spPr>
          <a:xfrm>
            <a:off x="514350" y="4273153"/>
            <a:ext cx="8115300" cy="1318141"/>
          </a:xfrm>
          <a:prstGeom prst="roundRect">
            <a:avLst>
              <a:gd name="adj" fmla="val 10036"/>
            </a:avLst>
          </a:prstGeom>
          <a:solidFill>
            <a:srgbClr val="E5F9F2">
              <a:alpha val="95000"/>
            </a:srgbClr>
          </a:solidFill>
          <a:ln w="15240">
            <a:solidFill>
              <a:srgbClr val="B7D5CA"/>
            </a:solidFill>
            <a:prstDash val="solid"/>
          </a:ln>
        </p:spPr>
        <p:txBody>
          <a:bodyPr/>
          <a:lstStyle/>
          <a:p>
            <a:endParaRPr lang="en-DE"/>
          </a:p>
        </p:txBody>
      </p:sp>
      <p:sp>
        <p:nvSpPr>
          <p:cNvPr id="12" name="Shape 8"/>
          <p:cNvSpPr/>
          <p:nvPr/>
        </p:nvSpPr>
        <p:spPr>
          <a:xfrm>
            <a:off x="529590" y="4288393"/>
            <a:ext cx="8084820" cy="440888"/>
          </a:xfrm>
          <a:prstGeom prst="roundRect">
            <a:avLst>
              <a:gd name="adj" fmla="val 25856"/>
            </a:avLst>
          </a:prstGeom>
          <a:solidFill>
            <a:srgbClr val="D1EFE4"/>
          </a:solidFill>
          <a:ln/>
        </p:spPr>
        <p:txBody>
          <a:bodyPr/>
          <a:lstStyle/>
          <a:p>
            <a:endParaRPr lang="en-DE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61748" y="4367213"/>
            <a:ext cx="220385" cy="275511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676513" y="4876205"/>
            <a:ext cx="1837253" cy="2295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00" b="1" dirty="0">
                <a:solidFill>
                  <a:srgbClr val="016746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Bewusster Konsum</a:t>
            </a:r>
            <a:endParaRPr lang="en-US" sz="1400" dirty="0">
              <a:solidFill>
                <a:srgbClr val="016746"/>
              </a:solidFill>
            </a:endParaRPr>
          </a:p>
        </p:txBody>
      </p:sp>
      <p:sp>
        <p:nvSpPr>
          <p:cNvPr id="15" name="Text 10"/>
          <p:cNvSpPr/>
          <p:nvPr/>
        </p:nvSpPr>
        <p:spPr>
          <a:xfrm>
            <a:off x="676513" y="5193863"/>
            <a:ext cx="7790974" cy="2352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Fördert die Reflexion über den eigenen, tatsächlichen Bedarf und reduziert unnötige Anschaffungen.</a:t>
            </a:r>
            <a:endParaRPr lang="en-US" sz="1150" dirty="0"/>
          </a:p>
        </p:txBody>
      </p:sp>
      <p:sp>
        <p:nvSpPr>
          <p:cNvPr id="16" name="Shape 11"/>
          <p:cNvSpPr/>
          <p:nvPr/>
        </p:nvSpPr>
        <p:spPr>
          <a:xfrm>
            <a:off x="514350" y="5738217"/>
            <a:ext cx="8115300" cy="1318141"/>
          </a:xfrm>
          <a:prstGeom prst="roundRect">
            <a:avLst>
              <a:gd name="adj" fmla="val 10036"/>
            </a:avLst>
          </a:prstGeom>
          <a:solidFill>
            <a:srgbClr val="E5F9F2">
              <a:alpha val="95000"/>
            </a:srgbClr>
          </a:solidFill>
          <a:ln w="15240">
            <a:solidFill>
              <a:srgbClr val="B7D5CA"/>
            </a:solidFill>
            <a:prstDash val="solid"/>
          </a:ln>
        </p:spPr>
        <p:txBody>
          <a:bodyPr/>
          <a:lstStyle/>
          <a:p>
            <a:endParaRPr lang="en-DE"/>
          </a:p>
        </p:txBody>
      </p:sp>
      <p:sp>
        <p:nvSpPr>
          <p:cNvPr id="17" name="Shape 12"/>
          <p:cNvSpPr/>
          <p:nvPr/>
        </p:nvSpPr>
        <p:spPr>
          <a:xfrm>
            <a:off x="529590" y="5753457"/>
            <a:ext cx="8084820" cy="440888"/>
          </a:xfrm>
          <a:prstGeom prst="roundRect">
            <a:avLst>
              <a:gd name="adj" fmla="val 25856"/>
            </a:avLst>
          </a:prstGeom>
          <a:solidFill>
            <a:srgbClr val="D1EFE4"/>
          </a:solidFill>
          <a:ln/>
        </p:spPr>
        <p:txBody>
          <a:bodyPr/>
          <a:lstStyle/>
          <a:p>
            <a:endParaRPr lang="en-DE"/>
          </a:p>
        </p:txBody>
      </p:sp>
      <p:pic>
        <p:nvPicPr>
          <p:cNvPr id="1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61748" y="5832277"/>
            <a:ext cx="220385" cy="275511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676513" y="6341269"/>
            <a:ext cx="1918930" cy="2295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00" b="1" dirty="0">
                <a:solidFill>
                  <a:srgbClr val="016746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Ressourcen schonen</a:t>
            </a:r>
            <a:endParaRPr lang="en-US" sz="1400" dirty="0">
              <a:solidFill>
                <a:srgbClr val="016746"/>
              </a:solidFill>
            </a:endParaRPr>
          </a:p>
        </p:txBody>
      </p:sp>
      <p:sp>
        <p:nvSpPr>
          <p:cNvPr id="20" name="Text 14"/>
          <p:cNvSpPr/>
          <p:nvPr/>
        </p:nvSpPr>
        <p:spPr>
          <a:xfrm>
            <a:off x="676513" y="6658928"/>
            <a:ext cx="7790974" cy="2352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Spart Wasser, Energie und Land, die in der Lebensmittelproduktion stecken, durch minimierte Abfälle.</a:t>
            </a:r>
            <a:endParaRPr lang="en-US" sz="1150" dirty="0"/>
          </a:p>
        </p:txBody>
      </p:sp>
      <p:sp>
        <p:nvSpPr>
          <p:cNvPr id="21" name="Text 15"/>
          <p:cNvSpPr/>
          <p:nvPr/>
        </p:nvSpPr>
        <p:spPr>
          <a:xfrm>
            <a:off x="514350" y="7221617"/>
            <a:ext cx="8115300" cy="4705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DotShoppingList fördert eine effiziente Einkaufsplanung und trägt so aktiv zum </a:t>
            </a:r>
            <a:r>
              <a:rPr lang="en-US" sz="1150" b="1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UN-Ziel 12.3</a:t>
            </a:r>
            <a:r>
              <a:rPr lang="en-US" sz="11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bei, die Lebensmittelverschwendung bis 2030 zu halbieren und wertvolle Nahrung vor dem Müll zu retten.</a:t>
            </a:r>
            <a:endParaRPr lang="en-US" sz="11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3376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22313" y="499705"/>
            <a:ext cx="7872174" cy="11358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Dominoeffekt: Klima schützen &amp; global denken</a:t>
            </a:r>
            <a:endParaRPr lang="en-US" sz="3550" dirty="0"/>
          </a:p>
        </p:txBody>
      </p:sp>
      <p:sp>
        <p:nvSpPr>
          <p:cNvPr id="4" name="Shape 1"/>
          <p:cNvSpPr/>
          <p:nvPr/>
        </p:nvSpPr>
        <p:spPr>
          <a:xfrm>
            <a:off x="6122313" y="1908096"/>
            <a:ext cx="7872174" cy="2079546"/>
          </a:xfrm>
          <a:prstGeom prst="roundRect">
            <a:avLst>
              <a:gd name="adj" fmla="val 7865"/>
            </a:avLst>
          </a:prstGeom>
          <a:solidFill>
            <a:srgbClr val="D1EFE4"/>
          </a:solidFill>
          <a:ln w="7620">
            <a:solidFill>
              <a:srgbClr val="AEE4BD"/>
            </a:solidFill>
            <a:prstDash val="solid"/>
          </a:ln>
        </p:spPr>
        <p:txBody>
          <a:bodyPr/>
          <a:lstStyle/>
          <a:p>
            <a:endParaRPr lang="en-DE"/>
          </a:p>
        </p:txBody>
      </p:sp>
      <p:sp>
        <p:nvSpPr>
          <p:cNvPr id="5" name="Shape 2"/>
          <p:cNvSpPr/>
          <p:nvPr/>
        </p:nvSpPr>
        <p:spPr>
          <a:xfrm>
            <a:off x="6311622" y="2097405"/>
            <a:ext cx="545068" cy="545068"/>
          </a:xfrm>
          <a:prstGeom prst="roundRect">
            <a:avLst>
              <a:gd name="adj" fmla="val 16774211"/>
            </a:avLst>
          </a:prstGeom>
          <a:solidFill>
            <a:srgbClr val="AEE4BD"/>
          </a:solidFill>
          <a:ln/>
        </p:spPr>
        <p:txBody>
          <a:bodyPr/>
          <a:lstStyle/>
          <a:p>
            <a:endParaRPr lang="en-DE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1522" y="2216587"/>
            <a:ext cx="245269" cy="30658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311622" y="2824163"/>
            <a:ext cx="4868108" cy="2839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016746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UN-Ziel 13: Maßnahmen zum Klimaschutz</a:t>
            </a:r>
            <a:endParaRPr lang="en-US" sz="1750" dirty="0">
              <a:solidFill>
                <a:srgbClr val="016746"/>
              </a:solidFill>
            </a:endParaRPr>
          </a:p>
        </p:txBody>
      </p:sp>
      <p:sp>
        <p:nvSpPr>
          <p:cNvPr id="8" name="Text 4"/>
          <p:cNvSpPr/>
          <p:nvPr/>
        </p:nvSpPr>
        <p:spPr>
          <a:xfrm>
            <a:off x="6311622" y="3217069"/>
            <a:ext cx="7493556" cy="5812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Weniger CO₂-Emissionen durch effizientere Einkaufswege (reduzierte Autofahrten) und geringerer "Food-Footprint" durch Abfallvermeidung in der Lieferkette.</a:t>
            </a:r>
            <a:endParaRPr lang="en-US" sz="1400" dirty="0"/>
          </a:p>
        </p:txBody>
      </p:sp>
      <p:sp>
        <p:nvSpPr>
          <p:cNvPr id="9" name="Shape 5"/>
          <p:cNvSpPr/>
          <p:nvPr/>
        </p:nvSpPr>
        <p:spPr>
          <a:xfrm>
            <a:off x="6122313" y="4169331"/>
            <a:ext cx="7872174" cy="2079546"/>
          </a:xfrm>
          <a:prstGeom prst="roundRect">
            <a:avLst>
              <a:gd name="adj" fmla="val 7865"/>
            </a:avLst>
          </a:prstGeom>
          <a:solidFill>
            <a:srgbClr val="D1EFE4"/>
          </a:solidFill>
          <a:ln w="7620">
            <a:solidFill>
              <a:srgbClr val="AEE4BD"/>
            </a:solidFill>
            <a:prstDash val="solid"/>
          </a:ln>
        </p:spPr>
        <p:txBody>
          <a:bodyPr/>
          <a:lstStyle/>
          <a:p>
            <a:endParaRPr lang="en-DE"/>
          </a:p>
        </p:txBody>
      </p:sp>
      <p:sp>
        <p:nvSpPr>
          <p:cNvPr id="10" name="Shape 6"/>
          <p:cNvSpPr/>
          <p:nvPr/>
        </p:nvSpPr>
        <p:spPr>
          <a:xfrm>
            <a:off x="6311622" y="4358640"/>
            <a:ext cx="545068" cy="545068"/>
          </a:xfrm>
          <a:prstGeom prst="roundRect">
            <a:avLst>
              <a:gd name="adj" fmla="val 16774211"/>
            </a:avLst>
          </a:prstGeom>
          <a:solidFill>
            <a:srgbClr val="AEE4BD"/>
          </a:solidFill>
          <a:ln/>
        </p:spPr>
        <p:txBody>
          <a:bodyPr/>
          <a:lstStyle/>
          <a:p>
            <a:endParaRPr lang="en-DE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1522" y="4477822"/>
            <a:ext cx="245269" cy="306586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6311622" y="5085398"/>
            <a:ext cx="2661523" cy="2839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016746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UN-Ziel 2: Kein Hunger</a:t>
            </a:r>
            <a:endParaRPr lang="en-US" sz="1750" dirty="0">
              <a:solidFill>
                <a:srgbClr val="016746"/>
              </a:solidFill>
            </a:endParaRPr>
          </a:p>
        </p:txBody>
      </p:sp>
      <p:sp>
        <p:nvSpPr>
          <p:cNvPr id="13" name="Text 8"/>
          <p:cNvSpPr/>
          <p:nvPr/>
        </p:nvSpPr>
        <p:spPr>
          <a:xfrm>
            <a:off x="6311622" y="5478304"/>
            <a:ext cx="7493556" cy="5812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Unsere App entlastet das globale Lebensmittelsystem. Weniger Verschwendung auf Verbraucherseite bedeutet mehr Nahrung für Bedürftige weltweit.</a:t>
            </a:r>
            <a:endParaRPr lang="en-US" sz="1400" dirty="0"/>
          </a:p>
        </p:txBody>
      </p:sp>
      <p:sp>
        <p:nvSpPr>
          <p:cNvPr id="14" name="Text 9"/>
          <p:cNvSpPr/>
          <p:nvPr/>
        </p:nvSpPr>
        <p:spPr>
          <a:xfrm>
            <a:off x="6394847" y="6657737"/>
            <a:ext cx="7599640" cy="8718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Fazit: DotShoppingList beweist, wie eine kleine Änderung im Alltag eine messbare globale Wirkung entfaltet und jeder bewusste Einkauf zu einem konkreten Schritt in eine nachhaltigere Zukunft wird.</a:t>
            </a:r>
            <a:endParaRPr lang="en-US" sz="1400" dirty="0"/>
          </a:p>
        </p:txBody>
      </p:sp>
      <p:sp>
        <p:nvSpPr>
          <p:cNvPr id="15" name="Shape 10"/>
          <p:cNvSpPr/>
          <p:nvPr/>
        </p:nvSpPr>
        <p:spPr>
          <a:xfrm>
            <a:off x="6122313" y="6453307"/>
            <a:ext cx="22860" cy="1280755"/>
          </a:xfrm>
          <a:prstGeom prst="rect">
            <a:avLst/>
          </a:prstGeom>
          <a:solidFill>
            <a:srgbClr val="006747"/>
          </a:solidFill>
          <a:ln/>
        </p:spPr>
        <p:txBody>
          <a:bodyPr/>
          <a:lstStyle/>
          <a:p>
            <a:endParaRPr lang="en-DE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1548A6E-4B56-8BFF-CBF7-9F4A109FEDC9}"/>
              </a:ext>
            </a:extLst>
          </p:cNvPr>
          <p:cNvSpPr/>
          <p:nvPr/>
        </p:nvSpPr>
        <p:spPr>
          <a:xfrm>
            <a:off x="12842697" y="7705618"/>
            <a:ext cx="1695236" cy="431515"/>
          </a:xfrm>
          <a:prstGeom prst="rect">
            <a:avLst/>
          </a:prstGeom>
          <a:solidFill>
            <a:srgbClr val="E0F6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408</Words>
  <Application>Microsoft Macintosh PowerPoint</Application>
  <PresentationFormat>Custom</PresentationFormat>
  <Paragraphs>42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Geist</vt:lpstr>
      <vt:lpstr>Arial</vt:lpstr>
      <vt:lpstr>Noto Serif SC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Fynn Danger</cp:lastModifiedBy>
  <cp:revision>3</cp:revision>
  <dcterms:created xsi:type="dcterms:W3CDTF">2025-09-08T09:17:56Z</dcterms:created>
  <dcterms:modified xsi:type="dcterms:W3CDTF">2025-09-08T09:26:06Z</dcterms:modified>
</cp:coreProperties>
</file>